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6" r:id="rId11"/>
    <p:sldId id="267" r:id="rId12"/>
    <p:sldId id="268" r:id="rId13"/>
    <p:sldId id="269" r:id="rId14"/>
    <p:sldId id="265"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683"/>
    <p:restoredTop sz="95833"/>
  </p:normalViewPr>
  <p:slideViewPr>
    <p:cSldViewPr snapToGrid="0" snapToObjects="1">
      <p:cViewPr varScale="1">
        <p:scale>
          <a:sx n="111" d="100"/>
          <a:sy n="111" d="100"/>
        </p:scale>
        <p:origin x="224" y="5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GB"/>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10/7/22</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10/7/22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10/7/22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10/7/22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GB"/>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10/7/22</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GB"/>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10/7/22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GB"/>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10/7/22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10/7/22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10/7/22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GB"/>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10/7/22</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GB"/>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10/7/22</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10/7/22</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98C4C-3FA0-3E2F-1F7C-95E3E1446471}"/>
              </a:ext>
            </a:extLst>
          </p:cNvPr>
          <p:cNvSpPr>
            <a:spLocks noGrp="1"/>
          </p:cNvSpPr>
          <p:nvPr>
            <p:ph type="ctrTitle"/>
          </p:nvPr>
        </p:nvSpPr>
        <p:spPr/>
        <p:txBody>
          <a:bodyPr/>
          <a:lstStyle/>
          <a:p>
            <a:r>
              <a:rPr lang="en-US" dirty="0"/>
              <a:t>Grids and Frames</a:t>
            </a:r>
          </a:p>
        </p:txBody>
      </p:sp>
      <p:sp>
        <p:nvSpPr>
          <p:cNvPr id="3" name="Subtitle 2">
            <a:extLst>
              <a:ext uri="{FF2B5EF4-FFF2-40B4-BE49-F238E27FC236}">
                <a16:creationId xmlns:a16="http://schemas.microsoft.com/office/drawing/2014/main" id="{93D0DAE0-F4CA-9AEA-9101-B87EE770636A}"/>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31676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FCCA3-D1F7-B925-5D01-25EFF1521A38}"/>
              </a:ext>
            </a:extLst>
          </p:cNvPr>
          <p:cNvSpPr>
            <a:spLocks noGrp="1"/>
          </p:cNvSpPr>
          <p:nvPr>
            <p:ph type="title"/>
          </p:nvPr>
        </p:nvSpPr>
        <p:spPr/>
        <p:txBody>
          <a:bodyPr/>
          <a:lstStyle/>
          <a:p>
            <a:r>
              <a:rPr lang="en-US" dirty="0"/>
              <a:t>Place de la Bourse</a:t>
            </a:r>
          </a:p>
        </p:txBody>
      </p:sp>
      <p:sp>
        <p:nvSpPr>
          <p:cNvPr id="3" name="Content Placeholder 2">
            <a:extLst>
              <a:ext uri="{FF2B5EF4-FFF2-40B4-BE49-F238E27FC236}">
                <a16:creationId xmlns:a16="http://schemas.microsoft.com/office/drawing/2014/main" id="{E77976DB-61DE-4C63-00C4-380F2CDAFE16}"/>
              </a:ext>
            </a:extLst>
          </p:cNvPr>
          <p:cNvSpPr>
            <a:spLocks noGrp="1"/>
          </p:cNvSpPr>
          <p:nvPr>
            <p:ph sz="half" idx="1"/>
          </p:nvPr>
        </p:nvSpPr>
        <p:spPr/>
        <p:txBody>
          <a:bodyPr/>
          <a:lstStyle/>
          <a:p>
            <a:pPr marL="0" indent="0">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first image I want to present is the Place de la Bourse. This building takes a 90-degree curve and has numerous equal sections throughout. The right-hand side of the photograph has defined frames around windows which draws the viewer in and proves the dramatic entrance expected. </a:t>
            </a:r>
            <a:endParaRPr lang="en-US" dirty="0"/>
          </a:p>
        </p:txBody>
      </p:sp>
      <p:sp>
        <p:nvSpPr>
          <p:cNvPr id="4" name="Content Placeholder 3">
            <a:extLst>
              <a:ext uri="{FF2B5EF4-FFF2-40B4-BE49-F238E27FC236}">
                <a16:creationId xmlns:a16="http://schemas.microsoft.com/office/drawing/2014/main" id="{5E271641-0006-A2FA-4B22-93B51810CBF1}"/>
              </a:ext>
            </a:extLst>
          </p:cNvPr>
          <p:cNvSpPr>
            <a:spLocks noGrp="1"/>
          </p:cNvSpPr>
          <p:nvPr>
            <p:ph sz="half" idx="2"/>
          </p:nvPr>
        </p:nvSpPr>
        <p:spPr/>
        <p:txBody>
          <a:bodyPr/>
          <a:lstStyle/>
          <a:p>
            <a:pPr marL="0" indent="0">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If you look closer, the windows portray grids on the exterior which makes an almost inception of frames. The large scale and width made me like this building the most due to its clever details and unusual placements. </a:t>
            </a:r>
            <a:endParaRPr lang="en-US" dirty="0"/>
          </a:p>
        </p:txBody>
      </p:sp>
    </p:spTree>
    <p:extLst>
      <p:ext uri="{BB962C8B-B14F-4D97-AF65-F5344CB8AC3E}">
        <p14:creationId xmlns:p14="http://schemas.microsoft.com/office/powerpoint/2010/main" val="3620740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49BC34D-9C23-4D6D-8213-1F471AF85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2" name="Freeform 6">
              <a:extLst>
                <a:ext uri="{FF2B5EF4-FFF2-40B4-BE49-F238E27FC236}">
                  <a16:creationId xmlns:a16="http://schemas.microsoft.com/office/drawing/2014/main" id="{FA0F5D6C-5025-4D7E-82DD-C2C6FDA1E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3" name="Freeform 6">
              <a:extLst>
                <a:ext uri="{FF2B5EF4-FFF2-40B4-BE49-F238E27FC236}">
                  <a16:creationId xmlns:a16="http://schemas.microsoft.com/office/drawing/2014/main" id="{E2AF2C17-4AB4-4402-B84B-129EF95D1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5" name="Rectangle 14">
            <a:extLst>
              <a:ext uri="{FF2B5EF4-FFF2-40B4-BE49-F238E27FC236}">
                <a16:creationId xmlns:a16="http://schemas.microsoft.com/office/drawing/2014/main" id="{1F9A0C1C-8ABC-401B-8FE9-AC9327C4C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33400F-2278-24A3-1314-D9CC978295D2}"/>
              </a:ext>
            </a:extLst>
          </p:cNvPr>
          <p:cNvSpPr>
            <a:spLocks noGrp="1"/>
          </p:cNvSpPr>
          <p:nvPr>
            <p:ph type="title"/>
          </p:nvPr>
        </p:nvSpPr>
        <p:spPr>
          <a:xfrm>
            <a:off x="8154186" y="634028"/>
            <a:ext cx="3355942" cy="3732835"/>
          </a:xfrm>
        </p:spPr>
        <p:txBody>
          <a:bodyPr vert="horz" lIns="91440" tIns="45720" rIns="91440" bIns="45720" rtlCol="0" anchor="b">
            <a:normAutofit/>
          </a:bodyPr>
          <a:lstStyle/>
          <a:p>
            <a:pPr algn="ctr"/>
            <a:r>
              <a:rPr lang="en-US" sz="6000" cap="all"/>
              <a:t>Image of Place de la Bourse</a:t>
            </a:r>
          </a:p>
        </p:txBody>
      </p:sp>
      <p:sp>
        <p:nvSpPr>
          <p:cNvPr id="17" name="Freeform 6">
            <a:extLst>
              <a:ext uri="{FF2B5EF4-FFF2-40B4-BE49-F238E27FC236}">
                <a16:creationId xmlns:a16="http://schemas.microsoft.com/office/drawing/2014/main" id="{BA5783C3-2F96-40A7-A24F-30CB07AA3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19" name="Freeform 6">
            <a:extLst>
              <a:ext uri="{FF2B5EF4-FFF2-40B4-BE49-F238E27FC236}">
                <a16:creationId xmlns:a16="http://schemas.microsoft.com/office/drawing/2014/main" id="{A9D08DBA-0326-4C4E-ACFB-576F3ABDD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94670"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pic>
        <p:nvPicPr>
          <p:cNvPr id="6" name="Content Placeholder 5" descr="A large building with a statue in front of it&#10;&#10;Description automatically generated with medium confidence">
            <a:extLst>
              <a:ext uri="{FF2B5EF4-FFF2-40B4-BE49-F238E27FC236}">
                <a16:creationId xmlns:a16="http://schemas.microsoft.com/office/drawing/2014/main" id="{1C340A93-32CB-C3A7-56D7-457D863E21FC}"/>
              </a:ext>
            </a:extLst>
          </p:cNvPr>
          <p:cNvPicPr>
            <a:picLocks noGrp="1" noChangeAspect="1"/>
          </p:cNvPicPr>
          <p:nvPr>
            <p:ph sz="half" idx="2"/>
          </p:nvPr>
        </p:nvPicPr>
        <p:blipFill>
          <a:blip r:embed="rId2"/>
          <a:stretch>
            <a:fillRect/>
          </a:stretch>
        </p:blipFill>
        <p:spPr>
          <a:xfrm>
            <a:off x="1379023" y="1406388"/>
            <a:ext cx="5659222" cy="4244416"/>
          </a:xfrm>
          <a:prstGeom prst="rect">
            <a:avLst/>
          </a:prstGeom>
        </p:spPr>
      </p:pic>
    </p:spTree>
    <p:extLst>
      <p:ext uri="{BB962C8B-B14F-4D97-AF65-F5344CB8AC3E}">
        <p14:creationId xmlns:p14="http://schemas.microsoft.com/office/powerpoint/2010/main" val="2870176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E1274-D06F-A7EB-799E-C3051FD2F65F}"/>
              </a:ext>
            </a:extLst>
          </p:cNvPr>
          <p:cNvSpPr>
            <a:spLocks noGrp="1"/>
          </p:cNvSpPr>
          <p:nvPr>
            <p:ph type="title"/>
          </p:nvPr>
        </p:nvSpPr>
        <p:spPr/>
        <p:txBody>
          <a:bodyPr/>
          <a:lstStyle/>
          <a:p>
            <a:r>
              <a:rPr lang="en-US" dirty="0"/>
              <a:t>Saint-</a:t>
            </a:r>
            <a:r>
              <a:rPr lang="en-US" dirty="0" err="1"/>
              <a:t>Emillion</a:t>
            </a:r>
            <a:r>
              <a:rPr lang="en-US" dirty="0"/>
              <a:t> Village</a:t>
            </a:r>
          </a:p>
        </p:txBody>
      </p:sp>
      <p:sp>
        <p:nvSpPr>
          <p:cNvPr id="3" name="Content Placeholder 2">
            <a:extLst>
              <a:ext uri="{FF2B5EF4-FFF2-40B4-BE49-F238E27FC236}">
                <a16:creationId xmlns:a16="http://schemas.microsoft.com/office/drawing/2014/main" id="{8F7912D6-92EB-C430-A889-B5293AE8396D}"/>
              </a:ext>
            </a:extLst>
          </p:cNvPr>
          <p:cNvSpPr>
            <a:spLocks noGrp="1"/>
          </p:cNvSpPr>
          <p:nvPr>
            <p:ph sz="half" idx="1"/>
          </p:nvPr>
        </p:nvSpPr>
        <p:spPr/>
        <p:txBody>
          <a:bodyPr/>
          <a:lstStyle/>
          <a:p>
            <a:pPr marL="0" indent="0">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overall village of Saint-</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Emillion</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very compact, and the streets are cobbled everywhere. I took an overhead shot of a collection of buildings and soon after realised that the extremely square, rigid houses makeup a scattered, uneasy grid. It contrasts heavy with the delicate sky which I’m intrigued to look further into. </a:t>
            </a:r>
            <a:endParaRPr lang="en-US" dirty="0"/>
          </a:p>
        </p:txBody>
      </p:sp>
      <p:sp>
        <p:nvSpPr>
          <p:cNvPr id="4" name="Content Placeholder 3">
            <a:extLst>
              <a:ext uri="{FF2B5EF4-FFF2-40B4-BE49-F238E27FC236}">
                <a16:creationId xmlns:a16="http://schemas.microsoft.com/office/drawing/2014/main" id="{7A93495C-FC2F-E799-7C01-B89CE18293AC}"/>
              </a:ext>
            </a:extLst>
          </p:cNvPr>
          <p:cNvSpPr>
            <a:spLocks noGrp="1"/>
          </p:cNvSpPr>
          <p:nvPr>
            <p:ph sz="half" idx="2"/>
          </p:nvPr>
        </p:nvSpPr>
        <p:spPr/>
        <p:txBody>
          <a:bodyPr/>
          <a:lstStyle/>
          <a:p>
            <a:pPr marL="0" indent="0">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hill form ensures there are layers to the frames and how the sizing dramatically changes. It is a very rustic, traditional landscape adds to the effect. The obvious breakaway is the tall church spire releasing itself from the pattern, enabling many different design choice questions. </a:t>
            </a:r>
            <a:endParaRPr lang="en-US" dirty="0"/>
          </a:p>
        </p:txBody>
      </p:sp>
    </p:spTree>
    <p:extLst>
      <p:ext uri="{BB962C8B-B14F-4D97-AF65-F5344CB8AC3E}">
        <p14:creationId xmlns:p14="http://schemas.microsoft.com/office/powerpoint/2010/main" val="18798342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24E16E8-84BF-4D4C-A746-2537B1C159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6" name="Freeform 6">
              <a:extLst>
                <a:ext uri="{FF2B5EF4-FFF2-40B4-BE49-F238E27FC236}">
                  <a16:creationId xmlns:a16="http://schemas.microsoft.com/office/drawing/2014/main" id="{F890A3A2-97E0-41D2-BD93-30D3DFA732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7" name="Freeform 6">
              <a:extLst>
                <a:ext uri="{FF2B5EF4-FFF2-40B4-BE49-F238E27FC236}">
                  <a16:creationId xmlns:a16="http://schemas.microsoft.com/office/drawing/2014/main" id="{718CB90A-6005-4951-84F5-70B5863EF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9" name="Rectangle 18">
            <a:extLst>
              <a:ext uri="{FF2B5EF4-FFF2-40B4-BE49-F238E27FC236}">
                <a16:creationId xmlns:a16="http://schemas.microsoft.com/office/drawing/2014/main" id="{D9D9D0AB-1E2F-44A8-B9C6-FA4098301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6E6637-6844-1A21-AC98-47C112645CBD}"/>
              </a:ext>
            </a:extLst>
          </p:cNvPr>
          <p:cNvSpPr>
            <a:spLocks noGrp="1"/>
          </p:cNvSpPr>
          <p:nvPr>
            <p:ph type="title"/>
          </p:nvPr>
        </p:nvSpPr>
        <p:spPr>
          <a:xfrm>
            <a:off x="4735286" y="4332575"/>
            <a:ext cx="6667283" cy="1284453"/>
          </a:xfrm>
        </p:spPr>
        <p:txBody>
          <a:bodyPr vert="horz" lIns="91440" tIns="45720" rIns="91440" bIns="45720" rtlCol="0" anchor="b">
            <a:normAutofit/>
          </a:bodyPr>
          <a:lstStyle/>
          <a:p>
            <a:pPr algn="ctr"/>
            <a:r>
              <a:rPr lang="en-US" sz="4100" cap="all"/>
              <a:t>Images of Saint-Emillion</a:t>
            </a:r>
          </a:p>
        </p:txBody>
      </p:sp>
      <p:pic>
        <p:nvPicPr>
          <p:cNvPr id="8" name="Content Placeholder 7" descr="A group of people outside of a building&#10;&#10;Description automatically generated with low confidence">
            <a:extLst>
              <a:ext uri="{FF2B5EF4-FFF2-40B4-BE49-F238E27FC236}">
                <a16:creationId xmlns:a16="http://schemas.microsoft.com/office/drawing/2014/main" id="{4797249B-61CA-E2AC-3F2F-44D573080B0A}"/>
              </a:ext>
            </a:extLst>
          </p:cNvPr>
          <p:cNvPicPr>
            <a:picLocks noGrp="1" noChangeAspect="1"/>
          </p:cNvPicPr>
          <p:nvPr>
            <p:ph sz="half" idx="2"/>
          </p:nvPr>
        </p:nvPicPr>
        <p:blipFill rotWithShape="1">
          <a:blip r:embed="rId2"/>
          <a:srcRect l="8969" r="14173"/>
          <a:stretch/>
        </p:blipFill>
        <p:spPr>
          <a:xfrm>
            <a:off x="5" y="10"/>
            <a:ext cx="3953173" cy="6857989"/>
          </a:xfrm>
          <a:prstGeom prst="rect">
            <a:avLst/>
          </a:prstGeom>
        </p:spPr>
      </p:pic>
      <p:pic>
        <p:nvPicPr>
          <p:cNvPr id="6" name="Content Placeholder 5" descr="A picture containing sky, outdoor, building, castle&#10;&#10;Description automatically generated">
            <a:extLst>
              <a:ext uri="{FF2B5EF4-FFF2-40B4-BE49-F238E27FC236}">
                <a16:creationId xmlns:a16="http://schemas.microsoft.com/office/drawing/2014/main" id="{E7C614AA-425E-8B78-44F8-0C6E83F9C7CF}"/>
              </a:ext>
            </a:extLst>
          </p:cNvPr>
          <p:cNvPicPr>
            <a:picLocks noGrp="1" noChangeAspect="1"/>
          </p:cNvPicPr>
          <p:nvPr>
            <p:ph sz="half" idx="1"/>
          </p:nvPr>
        </p:nvPicPr>
        <p:blipFill rotWithShape="1">
          <a:blip r:embed="rId3"/>
          <a:srcRect r="17494" b="4"/>
          <a:stretch/>
        </p:blipFill>
        <p:spPr>
          <a:xfrm>
            <a:off x="4114041" y="-1"/>
            <a:ext cx="3963922" cy="3603171"/>
          </a:xfrm>
          <a:prstGeom prst="rect">
            <a:avLst/>
          </a:prstGeom>
        </p:spPr>
      </p:pic>
      <p:pic>
        <p:nvPicPr>
          <p:cNvPr id="10" name="Picture 9" descr="A picture containing sky, outdoor, cloudy, castle&#10;&#10;Description automatically generated">
            <a:extLst>
              <a:ext uri="{FF2B5EF4-FFF2-40B4-BE49-F238E27FC236}">
                <a16:creationId xmlns:a16="http://schemas.microsoft.com/office/drawing/2014/main" id="{33DECACE-F86E-013D-6665-8573BCDEA5D5}"/>
              </a:ext>
            </a:extLst>
          </p:cNvPr>
          <p:cNvPicPr>
            <a:picLocks noChangeAspect="1"/>
          </p:cNvPicPr>
          <p:nvPr/>
        </p:nvPicPr>
        <p:blipFill rotWithShape="1">
          <a:blip r:embed="rId4"/>
          <a:srcRect t="31826" r="-1" b="-1"/>
          <a:stretch/>
        </p:blipFill>
        <p:spPr>
          <a:xfrm>
            <a:off x="8228073" y="10"/>
            <a:ext cx="3963922" cy="3603159"/>
          </a:xfrm>
          <a:prstGeom prst="rect">
            <a:avLst/>
          </a:prstGeom>
        </p:spPr>
      </p:pic>
      <p:sp>
        <p:nvSpPr>
          <p:cNvPr id="21" name="Freeform: Shape 20">
            <a:extLst>
              <a:ext uri="{FF2B5EF4-FFF2-40B4-BE49-F238E27FC236}">
                <a16:creationId xmlns:a16="http://schemas.microsoft.com/office/drawing/2014/main" id="{246C5244-D093-4A7D-A584-16112DCD8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4272533" y="3928371"/>
            <a:ext cx="1717050" cy="1372910"/>
          </a:xfrm>
          <a:custGeom>
            <a:avLst/>
            <a:gdLst>
              <a:gd name="connsiteX0" fmla="*/ 2022607 w 2308583"/>
              <a:gd name="connsiteY0" fmla="*/ 0 h 1845884"/>
              <a:gd name="connsiteX1" fmla="*/ 2308583 w 2308583"/>
              <a:gd name="connsiteY1" fmla="*/ 0 h 1845884"/>
              <a:gd name="connsiteX2" fmla="*/ 2308583 w 2308583"/>
              <a:gd name="connsiteY2" fmla="*/ 1845884 h 1845884"/>
              <a:gd name="connsiteX3" fmla="*/ 462 w 2308583"/>
              <a:gd name="connsiteY3" fmla="*/ 1845884 h 1845884"/>
              <a:gd name="connsiteX4" fmla="*/ 0 w 2308583"/>
              <a:gd name="connsiteY4" fmla="*/ 1574025 h 1845884"/>
              <a:gd name="connsiteX5" fmla="*/ 2022607 w 2308583"/>
              <a:gd name="connsiteY5" fmla="*/ 1574957 h 184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1845884">
                <a:moveTo>
                  <a:pt x="2022607" y="0"/>
                </a:moveTo>
                <a:lnTo>
                  <a:pt x="2308583" y="0"/>
                </a:lnTo>
                <a:lnTo>
                  <a:pt x="2308583" y="1845884"/>
                </a:lnTo>
                <a:lnTo>
                  <a:pt x="462" y="1845884"/>
                </a:lnTo>
                <a:cubicBezTo>
                  <a:pt x="-462" y="1752054"/>
                  <a:pt x="923" y="1667855"/>
                  <a:pt x="0" y="1574025"/>
                </a:cubicBezTo>
                <a:lnTo>
                  <a:pt x="2022607" y="1574957"/>
                </a:lnTo>
                <a:close/>
              </a:path>
            </a:pathLst>
          </a:custGeom>
          <a:solidFill>
            <a:schemeClr val="tx2"/>
          </a:solidFill>
          <a:ln w="0">
            <a:noFill/>
            <a:prstDash val="solid"/>
            <a:round/>
            <a:headEnd/>
            <a:tailEnd/>
          </a:ln>
        </p:spPr>
      </p:sp>
      <p:sp>
        <p:nvSpPr>
          <p:cNvPr id="23" name="Freeform: Shape 22">
            <a:extLst>
              <a:ext uri="{FF2B5EF4-FFF2-40B4-BE49-F238E27FC236}">
                <a16:creationId xmlns:a16="http://schemas.microsoft.com/office/drawing/2014/main" id="{E143443B-89B2-40A6-9815-5707140DC1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80235" y="5080476"/>
            <a:ext cx="1717050" cy="1372910"/>
          </a:xfrm>
          <a:custGeom>
            <a:avLst/>
            <a:gdLst>
              <a:gd name="connsiteX0" fmla="*/ 2022607 w 2308583"/>
              <a:gd name="connsiteY0" fmla="*/ 0 h 1845884"/>
              <a:gd name="connsiteX1" fmla="*/ 2308583 w 2308583"/>
              <a:gd name="connsiteY1" fmla="*/ 0 h 1845884"/>
              <a:gd name="connsiteX2" fmla="*/ 2308583 w 2308583"/>
              <a:gd name="connsiteY2" fmla="*/ 1845884 h 1845884"/>
              <a:gd name="connsiteX3" fmla="*/ 462 w 2308583"/>
              <a:gd name="connsiteY3" fmla="*/ 1845884 h 1845884"/>
              <a:gd name="connsiteX4" fmla="*/ 0 w 2308583"/>
              <a:gd name="connsiteY4" fmla="*/ 1574025 h 1845884"/>
              <a:gd name="connsiteX5" fmla="*/ 2022607 w 2308583"/>
              <a:gd name="connsiteY5" fmla="*/ 1574957 h 184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1845884">
                <a:moveTo>
                  <a:pt x="2022607" y="0"/>
                </a:moveTo>
                <a:lnTo>
                  <a:pt x="2308583" y="0"/>
                </a:lnTo>
                <a:lnTo>
                  <a:pt x="2308583" y="1845884"/>
                </a:lnTo>
                <a:lnTo>
                  <a:pt x="462" y="1845884"/>
                </a:lnTo>
                <a:cubicBezTo>
                  <a:pt x="-462" y="1752054"/>
                  <a:pt x="923" y="1667855"/>
                  <a:pt x="0" y="1574025"/>
                </a:cubicBezTo>
                <a:lnTo>
                  <a:pt x="2022607" y="1574957"/>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689964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5918F-E73E-3D26-ED75-674C7E9049A6}"/>
              </a:ext>
            </a:extLst>
          </p:cNvPr>
          <p:cNvSpPr>
            <a:spLocks noGrp="1"/>
          </p:cNvSpPr>
          <p:nvPr>
            <p:ph type="title"/>
          </p:nvPr>
        </p:nvSpPr>
        <p:spPr/>
        <p:txBody>
          <a:bodyPr/>
          <a:lstStyle/>
          <a:p>
            <a:r>
              <a:rPr lang="en-US" dirty="0"/>
              <a:t>Bibliography</a:t>
            </a:r>
          </a:p>
        </p:txBody>
      </p:sp>
      <p:sp>
        <p:nvSpPr>
          <p:cNvPr id="3" name="Content Placeholder 2">
            <a:extLst>
              <a:ext uri="{FF2B5EF4-FFF2-40B4-BE49-F238E27FC236}">
                <a16:creationId xmlns:a16="http://schemas.microsoft.com/office/drawing/2014/main" id="{ACC56F38-CE86-8E8A-C384-BEF7A69180B4}"/>
              </a:ext>
            </a:extLst>
          </p:cNvPr>
          <p:cNvSpPr>
            <a:spLocks noGrp="1"/>
          </p:cNvSpPr>
          <p:nvPr>
            <p:ph idx="1"/>
          </p:nvPr>
        </p:nvSpPr>
        <p:spPr/>
        <p:txBody>
          <a:bodyPr>
            <a:normAutofit fontScale="92500" lnSpcReduction="10000"/>
          </a:bodyPr>
          <a:lstStyle/>
          <a:p>
            <a:pPr algn="l"/>
            <a:r>
              <a:rPr lang="en-GB" b="0" i="0" dirty="0">
                <a:solidFill>
                  <a:srgbClr val="555555"/>
                </a:solidFill>
                <a:effectLst/>
                <a:latin typeface="SourceSerifPro"/>
              </a:rPr>
              <a:t>Miskal, N., n.d. </a:t>
            </a:r>
            <a:r>
              <a:rPr lang="en-GB" b="0" i="1" dirty="0">
                <a:solidFill>
                  <a:srgbClr val="555555"/>
                </a:solidFill>
                <a:effectLst/>
                <a:latin typeface="SourceSerifPro"/>
              </a:rPr>
              <a:t>Tetris. </a:t>
            </a:r>
            <a:r>
              <a:rPr lang="en-GB" b="0" i="0" dirty="0">
                <a:solidFill>
                  <a:srgbClr val="555555"/>
                </a:solidFill>
                <a:effectLst/>
                <a:latin typeface="SourceSerifPro"/>
              </a:rPr>
              <a:t>[Online]</a:t>
            </a:r>
            <a:br>
              <a:rPr lang="en-GB" b="0" i="0" dirty="0">
                <a:solidFill>
                  <a:srgbClr val="555555"/>
                </a:solidFill>
                <a:effectLst/>
                <a:latin typeface="SourceSerifPro"/>
              </a:rPr>
            </a:br>
            <a:r>
              <a:rPr lang="en-GB" b="0" i="0" dirty="0">
                <a:solidFill>
                  <a:srgbClr val="555555"/>
                </a:solidFill>
                <a:effectLst/>
                <a:latin typeface="SourceSerifPro"/>
              </a:rPr>
              <a:t>Available at: https://</a:t>
            </a:r>
            <a:r>
              <a:rPr lang="en-GB" b="0" i="0" dirty="0" err="1">
                <a:solidFill>
                  <a:srgbClr val="555555"/>
                </a:solidFill>
                <a:effectLst/>
                <a:latin typeface="SourceSerifPro"/>
              </a:rPr>
              <a:t>futurearchitectureplatform.org</a:t>
            </a:r>
            <a:r>
              <a:rPr lang="en-GB" b="0" i="0" dirty="0">
                <a:solidFill>
                  <a:srgbClr val="555555"/>
                </a:solidFill>
                <a:effectLst/>
                <a:latin typeface="SourceSerifPro"/>
              </a:rPr>
              <a:t>/projects/60014cde-8418-4b15-9cba-edfe4af6f341/</a:t>
            </a:r>
            <a:br>
              <a:rPr lang="en-GB" b="0" i="0" dirty="0">
                <a:solidFill>
                  <a:srgbClr val="555555"/>
                </a:solidFill>
                <a:effectLst/>
                <a:latin typeface="SourceSerifPro"/>
              </a:rPr>
            </a:br>
            <a:r>
              <a:rPr lang="en-GB" b="0" i="0" dirty="0">
                <a:solidFill>
                  <a:srgbClr val="555555"/>
                </a:solidFill>
                <a:effectLst/>
                <a:latin typeface="SourceSerifPro"/>
              </a:rPr>
              <a:t>[Accessed 05 October 2022].</a:t>
            </a:r>
          </a:p>
          <a:p>
            <a:pPr algn="l"/>
            <a:r>
              <a:rPr lang="en-GB" b="0" i="0" dirty="0">
                <a:solidFill>
                  <a:srgbClr val="555555"/>
                </a:solidFill>
                <a:effectLst/>
                <a:latin typeface="SourceSerifPro"/>
              </a:rPr>
              <a:t>Muller-</a:t>
            </a:r>
            <a:r>
              <a:rPr lang="en-GB" b="0" i="0" dirty="0" err="1">
                <a:solidFill>
                  <a:srgbClr val="555555"/>
                </a:solidFill>
                <a:effectLst/>
                <a:latin typeface="SourceSerifPro"/>
              </a:rPr>
              <a:t>Brockmann</a:t>
            </a:r>
            <a:r>
              <a:rPr lang="en-GB" b="0" i="0" dirty="0">
                <a:solidFill>
                  <a:srgbClr val="555555"/>
                </a:solidFill>
                <a:effectLst/>
                <a:latin typeface="SourceSerifPro"/>
              </a:rPr>
              <a:t>, J., 1981. </a:t>
            </a:r>
            <a:r>
              <a:rPr lang="en-GB" b="0" i="1" dirty="0">
                <a:solidFill>
                  <a:srgbClr val="555555"/>
                </a:solidFill>
                <a:effectLst/>
                <a:latin typeface="SourceSerifPro"/>
              </a:rPr>
              <a:t>Grid Systems in </a:t>
            </a:r>
            <a:r>
              <a:rPr lang="en-GB" b="0" i="1" dirty="0" err="1">
                <a:solidFill>
                  <a:srgbClr val="555555"/>
                </a:solidFill>
                <a:effectLst/>
                <a:latin typeface="SourceSerifPro"/>
              </a:rPr>
              <a:t>Grpahic</a:t>
            </a:r>
            <a:r>
              <a:rPr lang="en-GB" b="0" i="1" dirty="0">
                <a:solidFill>
                  <a:srgbClr val="555555"/>
                </a:solidFill>
                <a:effectLst/>
                <a:latin typeface="SourceSerifPro"/>
              </a:rPr>
              <a:t> Design. </a:t>
            </a:r>
            <a:r>
              <a:rPr lang="en-GB" b="0" i="0" dirty="0">
                <a:solidFill>
                  <a:srgbClr val="555555"/>
                </a:solidFill>
                <a:effectLst/>
                <a:latin typeface="SourceSerifPro"/>
              </a:rPr>
              <a:t>19th Edition ed. s.l.:</a:t>
            </a:r>
            <a:r>
              <a:rPr lang="en-GB" b="0" i="0" dirty="0" err="1">
                <a:solidFill>
                  <a:srgbClr val="555555"/>
                </a:solidFill>
                <a:effectLst/>
                <a:latin typeface="SourceSerifPro"/>
              </a:rPr>
              <a:t>Niggli</a:t>
            </a:r>
            <a:r>
              <a:rPr lang="en-GB" b="0" i="0" dirty="0">
                <a:solidFill>
                  <a:srgbClr val="555555"/>
                </a:solidFill>
                <a:effectLst/>
                <a:latin typeface="SourceSerifPro"/>
              </a:rPr>
              <a:t>.</a:t>
            </a:r>
          </a:p>
          <a:p>
            <a:pPr algn="l"/>
            <a:r>
              <a:rPr lang="en-GB" b="0" i="0" dirty="0" err="1">
                <a:solidFill>
                  <a:srgbClr val="555555"/>
                </a:solidFill>
                <a:effectLst/>
                <a:latin typeface="SourceSerifPro"/>
              </a:rPr>
              <a:t>Tondreau</a:t>
            </a:r>
            <a:r>
              <a:rPr lang="en-GB" b="0" i="0" dirty="0">
                <a:solidFill>
                  <a:srgbClr val="555555"/>
                </a:solidFill>
                <a:effectLst/>
                <a:latin typeface="SourceSerifPro"/>
              </a:rPr>
              <a:t>, B., 2009. </a:t>
            </a:r>
            <a:r>
              <a:rPr lang="en-GB" b="0" i="1" dirty="0">
                <a:solidFill>
                  <a:srgbClr val="555555"/>
                </a:solidFill>
                <a:effectLst/>
                <a:latin typeface="SourceSerifPro"/>
              </a:rPr>
              <a:t>Layout Essentials 100 Design Principles for Using Grids. </a:t>
            </a:r>
            <a:r>
              <a:rPr lang="en-GB" b="0" i="0" dirty="0">
                <a:solidFill>
                  <a:srgbClr val="555555"/>
                </a:solidFill>
                <a:effectLst/>
                <a:latin typeface="SourceSerifPro"/>
              </a:rPr>
              <a:t>s.l.:</a:t>
            </a:r>
            <a:r>
              <a:rPr lang="en-GB" b="0" i="0" dirty="0" err="1">
                <a:solidFill>
                  <a:srgbClr val="555555"/>
                </a:solidFill>
                <a:effectLst/>
                <a:latin typeface="SourceSerifPro"/>
              </a:rPr>
              <a:t>RockPort</a:t>
            </a:r>
            <a:r>
              <a:rPr lang="en-GB" b="0" i="0" dirty="0">
                <a:solidFill>
                  <a:srgbClr val="555555"/>
                </a:solidFill>
                <a:effectLst/>
                <a:latin typeface="SourceSerifPro"/>
              </a:rPr>
              <a:t>.</a:t>
            </a:r>
          </a:p>
          <a:p>
            <a:pPr algn="l"/>
            <a:r>
              <a:rPr lang="en-GB" b="0" i="0" dirty="0">
                <a:solidFill>
                  <a:srgbClr val="555555"/>
                </a:solidFill>
                <a:effectLst/>
                <a:latin typeface="SourceSerifPro"/>
              </a:rPr>
              <a:t>Weis, M., 2017. </a:t>
            </a:r>
            <a:r>
              <a:rPr lang="en-GB" b="0" i="1" dirty="0">
                <a:solidFill>
                  <a:srgbClr val="555555"/>
                </a:solidFill>
                <a:effectLst/>
                <a:latin typeface="SourceSerifPro"/>
              </a:rPr>
              <a:t>What is Swiss Design?. </a:t>
            </a:r>
            <a:r>
              <a:rPr lang="en-GB" b="0" i="0" dirty="0">
                <a:solidFill>
                  <a:srgbClr val="555555"/>
                </a:solidFill>
                <a:effectLst/>
                <a:latin typeface="SourceSerifPro"/>
              </a:rPr>
              <a:t>[Online]</a:t>
            </a:r>
            <a:br>
              <a:rPr lang="en-GB" b="0" i="0" dirty="0">
                <a:solidFill>
                  <a:srgbClr val="555555"/>
                </a:solidFill>
                <a:effectLst/>
                <a:latin typeface="SourceSerifPro"/>
              </a:rPr>
            </a:br>
            <a:r>
              <a:rPr lang="en-GB" b="0" i="0" dirty="0">
                <a:solidFill>
                  <a:srgbClr val="555555"/>
                </a:solidFill>
                <a:effectLst/>
                <a:latin typeface="SourceSerifPro"/>
              </a:rPr>
              <a:t>Available at: https://</a:t>
            </a:r>
            <a:r>
              <a:rPr lang="en-GB" b="0" i="0" dirty="0" err="1">
                <a:solidFill>
                  <a:srgbClr val="555555"/>
                </a:solidFill>
                <a:effectLst/>
                <a:latin typeface="SourceSerifPro"/>
              </a:rPr>
              <a:t>medium.com</a:t>
            </a:r>
            <a:r>
              <a:rPr lang="en-GB" b="0" i="0" dirty="0">
                <a:solidFill>
                  <a:srgbClr val="555555"/>
                </a:solidFill>
                <a:effectLst/>
                <a:latin typeface="SourceSerifPro"/>
              </a:rPr>
              <a:t>/@</a:t>
            </a:r>
            <a:r>
              <a:rPr lang="en-GB" b="0" i="0" dirty="0" err="1">
                <a:solidFill>
                  <a:srgbClr val="555555"/>
                </a:solidFill>
                <a:effectLst/>
                <a:latin typeface="SourceSerifPro"/>
              </a:rPr>
              <a:t>mason_weis</a:t>
            </a:r>
            <a:r>
              <a:rPr lang="en-GB" b="0" i="0" dirty="0">
                <a:solidFill>
                  <a:srgbClr val="555555"/>
                </a:solidFill>
                <a:effectLst/>
                <a:latin typeface="SourceSerifPro"/>
              </a:rPr>
              <a:t>/what-is-swiss-design-2c97088c3f20</a:t>
            </a:r>
            <a:br>
              <a:rPr lang="en-GB" b="0" i="0" dirty="0">
                <a:solidFill>
                  <a:srgbClr val="555555"/>
                </a:solidFill>
                <a:effectLst/>
                <a:latin typeface="SourceSerifPro"/>
              </a:rPr>
            </a:br>
            <a:r>
              <a:rPr lang="en-GB" b="0" i="0" dirty="0">
                <a:solidFill>
                  <a:srgbClr val="555555"/>
                </a:solidFill>
                <a:effectLst/>
                <a:latin typeface="SourceSerifPro"/>
              </a:rPr>
              <a:t>[Accessed 05 October 2022].</a:t>
            </a:r>
          </a:p>
          <a:p>
            <a:pPr marL="0" indent="0" algn="l">
              <a:buNone/>
            </a:pPr>
            <a:br>
              <a:rPr lang="en-GB" b="0" i="0" dirty="0">
                <a:solidFill>
                  <a:srgbClr val="555555"/>
                </a:solidFill>
                <a:effectLst/>
                <a:latin typeface="Times" pitchFamily="2" charset="0"/>
              </a:rPr>
            </a:br>
            <a:endParaRPr lang="en-GB" b="0" i="0" dirty="0">
              <a:solidFill>
                <a:srgbClr val="555555"/>
              </a:solidFill>
              <a:effectLst/>
              <a:latin typeface="Times" pitchFamily="2" charset="0"/>
            </a:endParaRPr>
          </a:p>
          <a:p>
            <a:pPr marL="0" indent="0">
              <a:buNone/>
            </a:pPr>
            <a:endParaRPr lang="en-US" dirty="0"/>
          </a:p>
        </p:txBody>
      </p:sp>
    </p:spTree>
    <p:extLst>
      <p:ext uri="{BB962C8B-B14F-4D97-AF65-F5344CB8AC3E}">
        <p14:creationId xmlns:p14="http://schemas.microsoft.com/office/powerpoint/2010/main" val="3692782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2BFC3-0B11-8784-C6C5-B26C17B3930B}"/>
              </a:ext>
            </a:extLst>
          </p:cNvPr>
          <p:cNvSpPr>
            <a:spLocks noGrp="1"/>
          </p:cNvSpPr>
          <p:nvPr>
            <p:ph type="title"/>
          </p:nvPr>
        </p:nvSpPr>
        <p:spPr/>
        <p:txBody>
          <a:bodyPr/>
          <a:lstStyle/>
          <a:p>
            <a:r>
              <a:rPr lang="en-US" dirty="0"/>
              <a:t>What are Grids and Frames?</a:t>
            </a:r>
          </a:p>
        </p:txBody>
      </p:sp>
      <p:sp>
        <p:nvSpPr>
          <p:cNvPr id="3" name="Content Placeholder 2">
            <a:extLst>
              <a:ext uri="{FF2B5EF4-FFF2-40B4-BE49-F238E27FC236}">
                <a16:creationId xmlns:a16="http://schemas.microsoft.com/office/drawing/2014/main" id="{82D40988-C3D2-67DF-6E6E-7F91DB93E208}"/>
              </a:ext>
            </a:extLst>
          </p:cNvPr>
          <p:cNvSpPr>
            <a:spLocks noGrp="1"/>
          </p:cNvSpPr>
          <p:nvPr>
            <p:ph sz="half" idx="1"/>
          </p:nvPr>
        </p:nvSpPr>
        <p:spPr/>
        <p:txBody>
          <a:bodyPr/>
          <a:lstStyle/>
          <a:p>
            <a:pPr marL="0" indent="0">
              <a:buNone/>
            </a:pPr>
            <a:r>
              <a:rPr lang="en-GB" b="0" i="0" dirty="0">
                <a:solidFill>
                  <a:srgbClr val="555555"/>
                </a:solidFill>
                <a:effectLst/>
                <a:latin typeface="SourceSerifPro"/>
              </a:rPr>
              <a:t>“A grid is used to organise space and information for the reader; it maps out a plan for the overall project. In addition, a grid is a holding pen for information and a way to ordain and maintain order.” </a:t>
            </a:r>
          </a:p>
          <a:p>
            <a:pPr marL="0" indent="0">
              <a:buNone/>
            </a:pPr>
            <a:endParaRPr lang="en-GB" dirty="0">
              <a:solidFill>
                <a:srgbClr val="555555"/>
              </a:solidFill>
              <a:latin typeface="SourceSerifPro"/>
            </a:endParaRPr>
          </a:p>
          <a:p>
            <a:pPr marL="0" indent="0">
              <a:buNone/>
            </a:pPr>
            <a:r>
              <a:rPr lang="en-GB" b="0" i="0" dirty="0">
                <a:solidFill>
                  <a:srgbClr val="555555"/>
                </a:solidFill>
                <a:effectLst/>
                <a:latin typeface="SourceSerifPro"/>
              </a:rPr>
              <a:t>(</a:t>
            </a:r>
            <a:r>
              <a:rPr lang="en-GB" b="0" i="0" dirty="0" err="1">
                <a:solidFill>
                  <a:srgbClr val="555555"/>
                </a:solidFill>
                <a:effectLst/>
                <a:latin typeface="SourceSerifPro"/>
              </a:rPr>
              <a:t>Tondreau</a:t>
            </a:r>
            <a:r>
              <a:rPr lang="en-GB" b="0" i="0" dirty="0">
                <a:solidFill>
                  <a:srgbClr val="555555"/>
                </a:solidFill>
                <a:effectLst/>
                <a:latin typeface="SourceSerifPro"/>
              </a:rPr>
              <a:t>, 2009).</a:t>
            </a:r>
            <a:endParaRPr lang="en-US" dirty="0"/>
          </a:p>
        </p:txBody>
      </p:sp>
      <p:sp>
        <p:nvSpPr>
          <p:cNvPr id="4" name="Content Placeholder 3">
            <a:extLst>
              <a:ext uri="{FF2B5EF4-FFF2-40B4-BE49-F238E27FC236}">
                <a16:creationId xmlns:a16="http://schemas.microsoft.com/office/drawing/2014/main" id="{716BDE2A-F827-CF9C-ABE3-0EA480868543}"/>
              </a:ext>
            </a:extLst>
          </p:cNvPr>
          <p:cNvSpPr>
            <a:spLocks noGrp="1"/>
          </p:cNvSpPr>
          <p:nvPr>
            <p:ph sz="half" idx="2"/>
          </p:nvPr>
        </p:nvSpPr>
        <p:spPr/>
        <p:txBody>
          <a:bodyPr/>
          <a:lstStyle/>
          <a:p>
            <a:pPr marL="0" indent="0">
              <a:buNone/>
            </a:pPr>
            <a:r>
              <a:rPr lang="en-GB" b="0" i="0" dirty="0">
                <a:solidFill>
                  <a:srgbClr val="555555"/>
                </a:solidFill>
                <a:effectLst/>
                <a:latin typeface="SourceSerifPro"/>
              </a:rPr>
              <a:t>For me, this quote best explained grids’ functionality and the benefits of why we should be using them more often in design. </a:t>
            </a:r>
            <a:endParaRPr lang="en-US" dirty="0"/>
          </a:p>
        </p:txBody>
      </p:sp>
    </p:spTree>
    <p:extLst>
      <p:ext uri="{BB962C8B-B14F-4D97-AF65-F5344CB8AC3E}">
        <p14:creationId xmlns:p14="http://schemas.microsoft.com/office/powerpoint/2010/main" val="846242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93B903-AB42-42A0-AE97-93D366679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9A204626-2220-4678-A939-FD94EA7B53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8A6755-6E75-FEB5-3272-D40023925D22}"/>
              </a:ext>
            </a:extLst>
          </p:cNvPr>
          <p:cNvSpPr>
            <a:spLocks noGrp="1"/>
          </p:cNvSpPr>
          <p:nvPr>
            <p:ph type="title"/>
          </p:nvPr>
        </p:nvSpPr>
        <p:spPr>
          <a:xfrm>
            <a:off x="784743" y="685800"/>
            <a:ext cx="5958837" cy="1485900"/>
          </a:xfrm>
        </p:spPr>
        <p:txBody>
          <a:bodyPr vert="horz" lIns="91440" tIns="45720" rIns="91440" bIns="45720" rtlCol="0" anchor="t">
            <a:normAutofit/>
          </a:bodyPr>
          <a:lstStyle/>
          <a:p>
            <a:r>
              <a:rPr lang="en-US" dirty="0"/>
              <a:t>Originating from Swiss Design Styles</a:t>
            </a:r>
          </a:p>
        </p:txBody>
      </p:sp>
      <p:sp>
        <p:nvSpPr>
          <p:cNvPr id="3" name="Content Placeholder 2">
            <a:extLst>
              <a:ext uri="{FF2B5EF4-FFF2-40B4-BE49-F238E27FC236}">
                <a16:creationId xmlns:a16="http://schemas.microsoft.com/office/drawing/2014/main" id="{FEADBC2B-CDDB-99F2-88F2-AB5A72DBD1FE}"/>
              </a:ext>
            </a:extLst>
          </p:cNvPr>
          <p:cNvSpPr>
            <a:spLocks noGrp="1"/>
          </p:cNvSpPr>
          <p:nvPr>
            <p:ph sz="half" idx="1"/>
          </p:nvPr>
        </p:nvSpPr>
        <p:spPr>
          <a:xfrm>
            <a:off x="784743" y="2286000"/>
            <a:ext cx="5958837" cy="3581400"/>
          </a:xfrm>
        </p:spPr>
        <p:txBody>
          <a:bodyPr vert="horz" lIns="91440" tIns="45720" rIns="91440" bIns="45720" rtlCol="0">
            <a:normAutofit/>
          </a:bodyPr>
          <a:lstStyle/>
          <a:p>
            <a:pPr>
              <a:buFont typeface="Franklin Gothic Book" panose="020B0503020102020204" pitchFamily="34" charset="0"/>
              <a:buNone/>
            </a:pPr>
            <a:r>
              <a:rPr lang="en-GB" b="0" i="0" dirty="0">
                <a:solidFill>
                  <a:srgbClr val="555555"/>
                </a:solidFill>
                <a:effectLst/>
                <a:latin typeface="SourceSerifPro"/>
              </a:rPr>
              <a:t>      When researching the topic, it became clear that grids and frames originated heavily from the Swiss Design movement in the 1950s. Cleanliness, readability, and objectivity were the 3 main principles I found linking to this style and it was clear that the purpose was to communicate sharp communication and order to the viewer.</a:t>
            </a:r>
            <a:endParaRPr lang="en-US" dirty="0"/>
          </a:p>
        </p:txBody>
      </p:sp>
      <p:sp>
        <p:nvSpPr>
          <p:cNvPr id="15" name="Rectangle 14">
            <a:extLst>
              <a:ext uri="{FF2B5EF4-FFF2-40B4-BE49-F238E27FC236}">
                <a16:creationId xmlns:a16="http://schemas.microsoft.com/office/drawing/2014/main" id="{EB97D8A6-1C5A-42B6-AE78-F3D0F9BDF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Content Placeholder 5" descr="A picture containing chart&#10;&#10;Description automatically generated">
            <a:extLst>
              <a:ext uri="{FF2B5EF4-FFF2-40B4-BE49-F238E27FC236}">
                <a16:creationId xmlns:a16="http://schemas.microsoft.com/office/drawing/2014/main" id="{215977EF-D58D-E509-BE6A-A733C226258C}"/>
              </a:ext>
            </a:extLst>
          </p:cNvPr>
          <p:cNvPicPr>
            <a:picLocks noGrp="1" noChangeAspect="1"/>
          </p:cNvPicPr>
          <p:nvPr>
            <p:ph sz="half" idx="2"/>
          </p:nvPr>
        </p:nvPicPr>
        <p:blipFill>
          <a:blip r:embed="rId2"/>
          <a:stretch>
            <a:fillRect/>
          </a:stretch>
        </p:blipFill>
        <p:spPr>
          <a:xfrm>
            <a:off x="8252340" y="1063334"/>
            <a:ext cx="3299579" cy="4730579"/>
          </a:xfrm>
          <a:prstGeom prst="rect">
            <a:avLst/>
          </a:prstGeom>
        </p:spPr>
      </p:pic>
    </p:spTree>
    <p:extLst>
      <p:ext uri="{BB962C8B-B14F-4D97-AF65-F5344CB8AC3E}">
        <p14:creationId xmlns:p14="http://schemas.microsoft.com/office/powerpoint/2010/main" val="2655462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C568F-36A1-88BD-ED3C-372A67BEBB57}"/>
              </a:ext>
            </a:extLst>
          </p:cNvPr>
          <p:cNvSpPr>
            <a:spLocks noGrp="1"/>
          </p:cNvSpPr>
          <p:nvPr>
            <p:ph type="title"/>
          </p:nvPr>
        </p:nvSpPr>
        <p:spPr/>
        <p:txBody>
          <a:bodyPr/>
          <a:lstStyle/>
          <a:p>
            <a:r>
              <a:rPr lang="en-US" dirty="0"/>
              <a:t>Components of Grids and Frames</a:t>
            </a:r>
          </a:p>
        </p:txBody>
      </p:sp>
      <p:sp>
        <p:nvSpPr>
          <p:cNvPr id="3" name="Content Placeholder 2">
            <a:extLst>
              <a:ext uri="{FF2B5EF4-FFF2-40B4-BE49-F238E27FC236}">
                <a16:creationId xmlns:a16="http://schemas.microsoft.com/office/drawing/2014/main" id="{1336B905-B962-7519-CCB9-1252735EDB9B}"/>
              </a:ext>
            </a:extLst>
          </p:cNvPr>
          <p:cNvSpPr>
            <a:spLocks noGrp="1"/>
          </p:cNvSpPr>
          <p:nvPr>
            <p:ph sz="half" idx="1"/>
          </p:nvPr>
        </p:nvSpPr>
        <p:spPr/>
        <p:txBody>
          <a:bodyPr/>
          <a:lstStyle/>
          <a:p>
            <a:pPr marL="0" indent="0">
              <a:buNone/>
            </a:pPr>
            <a:r>
              <a:rPr lang="en-GB" b="0" i="0" dirty="0">
                <a:solidFill>
                  <a:srgbClr val="555555"/>
                </a:solidFill>
                <a:effectLst/>
                <a:latin typeface="SourceSerifPro"/>
              </a:rPr>
              <a:t>Grids and frames can be as simple or as complex as you want them to be. To begin creating one, you need to know all the components and structures to successfully plan your design. </a:t>
            </a:r>
          </a:p>
          <a:p>
            <a:pPr marL="0" indent="0">
              <a:buNone/>
            </a:pPr>
            <a:endParaRPr lang="en-GB" dirty="0">
              <a:solidFill>
                <a:srgbClr val="555555"/>
              </a:solidFill>
              <a:latin typeface="SourceSerifPro"/>
            </a:endParaRPr>
          </a:p>
          <a:p>
            <a:pPr marL="0" indent="0">
              <a:buNone/>
            </a:pPr>
            <a:r>
              <a:rPr lang="en-GB" b="0" i="0" dirty="0">
                <a:solidFill>
                  <a:srgbClr val="555555"/>
                </a:solidFill>
                <a:effectLst/>
                <a:latin typeface="SourceSerifPro"/>
              </a:rPr>
              <a:t>If you use them effectively and learn the numerous structures of grids, then you can begin adding information and creating a design.</a:t>
            </a:r>
            <a:endParaRPr lang="en-US" dirty="0"/>
          </a:p>
        </p:txBody>
      </p:sp>
      <p:sp>
        <p:nvSpPr>
          <p:cNvPr id="4" name="Content Placeholder 3">
            <a:extLst>
              <a:ext uri="{FF2B5EF4-FFF2-40B4-BE49-F238E27FC236}">
                <a16:creationId xmlns:a16="http://schemas.microsoft.com/office/drawing/2014/main" id="{C700DFA1-CDB2-B646-9540-E90BC73027BF}"/>
              </a:ext>
            </a:extLst>
          </p:cNvPr>
          <p:cNvSpPr>
            <a:spLocks noGrp="1"/>
          </p:cNvSpPr>
          <p:nvPr>
            <p:ph sz="half" idx="2"/>
          </p:nvPr>
        </p:nvSpPr>
        <p:spPr/>
        <p:txBody>
          <a:bodyPr/>
          <a:lstStyle/>
          <a:p>
            <a:pPr marL="0" indent="0">
              <a:buNone/>
            </a:pPr>
            <a:r>
              <a:rPr lang="en-GB" b="0" i="0" dirty="0">
                <a:solidFill>
                  <a:srgbClr val="555555"/>
                </a:solidFill>
                <a:effectLst/>
                <a:latin typeface="SourceSerifPro"/>
              </a:rPr>
              <a:t>“The main components of a grid are margins, markers, columns, flowlines, spatial zones, and modules.” (</a:t>
            </a:r>
            <a:r>
              <a:rPr lang="en-GB" b="0" i="0" dirty="0" err="1">
                <a:solidFill>
                  <a:srgbClr val="555555"/>
                </a:solidFill>
                <a:effectLst/>
                <a:latin typeface="SourceSerifPro"/>
              </a:rPr>
              <a:t>Tondreau</a:t>
            </a:r>
            <a:r>
              <a:rPr lang="en-GB" b="0" i="0" dirty="0">
                <a:solidFill>
                  <a:srgbClr val="555555"/>
                </a:solidFill>
                <a:effectLst/>
                <a:latin typeface="SourceSerifPro"/>
              </a:rPr>
              <a:t>, 2009).</a:t>
            </a:r>
            <a:endParaRPr lang="en-US" dirty="0"/>
          </a:p>
        </p:txBody>
      </p:sp>
    </p:spTree>
    <p:extLst>
      <p:ext uri="{BB962C8B-B14F-4D97-AF65-F5344CB8AC3E}">
        <p14:creationId xmlns:p14="http://schemas.microsoft.com/office/powerpoint/2010/main" val="2156025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793B903-AB42-42A0-AE97-93D366679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D6A1671-30CE-D0A9-E822-406B4EA2BB1F}"/>
              </a:ext>
            </a:extLst>
          </p:cNvPr>
          <p:cNvSpPr>
            <a:spLocks noGrp="1"/>
          </p:cNvSpPr>
          <p:nvPr>
            <p:ph type="title"/>
          </p:nvPr>
        </p:nvSpPr>
        <p:spPr>
          <a:xfrm>
            <a:off x="1023562" y="685800"/>
            <a:ext cx="10493524" cy="1485900"/>
          </a:xfrm>
        </p:spPr>
        <p:txBody>
          <a:bodyPr vert="horz" lIns="91440" tIns="45720" rIns="91440" bIns="45720" rtlCol="0" anchor="t">
            <a:normAutofit/>
          </a:bodyPr>
          <a:lstStyle/>
          <a:p>
            <a:r>
              <a:rPr lang="en-US" dirty="0"/>
              <a:t>3-Dimensional Grids</a:t>
            </a:r>
          </a:p>
        </p:txBody>
      </p:sp>
      <p:sp>
        <p:nvSpPr>
          <p:cNvPr id="13" name="Rectangle 12">
            <a:extLst>
              <a:ext uri="{FF2B5EF4-FFF2-40B4-BE49-F238E27FC236}">
                <a16:creationId xmlns:a16="http://schemas.microsoft.com/office/drawing/2014/main" id="{B9F89C22-0475-4427-B7C8-0269AD40E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7DD6CEA9-4689-59C6-3173-F8BD174E2502}"/>
              </a:ext>
            </a:extLst>
          </p:cNvPr>
          <p:cNvSpPr>
            <a:spLocks noGrp="1"/>
          </p:cNvSpPr>
          <p:nvPr>
            <p:ph sz="half" idx="1"/>
          </p:nvPr>
        </p:nvSpPr>
        <p:spPr>
          <a:xfrm>
            <a:off x="1023562" y="2286000"/>
            <a:ext cx="5072437" cy="3581400"/>
          </a:xfrm>
        </p:spPr>
        <p:txBody>
          <a:bodyPr vert="horz" lIns="91440" tIns="45720" rIns="91440" bIns="45720" rtlCol="0">
            <a:normAutofit/>
          </a:bodyPr>
          <a:lstStyle/>
          <a:p>
            <a:pPr>
              <a:buFont typeface="Franklin Gothic Book" panose="020B0503020102020204" pitchFamily="34" charset="0"/>
              <a:buNone/>
            </a:pPr>
            <a:r>
              <a:rPr lang="en-US" sz="1800" b="0" i="0" dirty="0">
                <a:effectLst/>
              </a:rPr>
              <a:t>      The grid can be a useful aid for the audience in three-dimensional layouts by “enabling the visual media to be arranged practically and systematically so as to… confer advantages from the economic, time, and aesthetic point of view.” (Muller-</a:t>
            </a:r>
            <a:r>
              <a:rPr lang="en-US" sz="1800" b="0" i="0" dirty="0" err="1">
                <a:effectLst/>
              </a:rPr>
              <a:t>Brockmann</a:t>
            </a:r>
            <a:r>
              <a:rPr lang="en-US" sz="1800" b="0" i="0" dirty="0">
                <a:effectLst/>
              </a:rPr>
              <a:t>, 1981).</a:t>
            </a:r>
          </a:p>
          <a:p>
            <a:pPr>
              <a:buFont typeface="Franklin Gothic Book" panose="020B0503020102020204" pitchFamily="34" charset="0"/>
              <a:buNone/>
            </a:pPr>
            <a:r>
              <a:rPr lang="en-US" sz="1800" b="0" i="0" dirty="0">
                <a:effectLst/>
              </a:rPr>
              <a:t>      Often, nowadays, buildings hare very cubed and have multiple grids framing their structure. They are also very bright and have been designed thoroughly through 3D programs online.</a:t>
            </a:r>
            <a:endParaRPr lang="en-US" sz="1800" dirty="0"/>
          </a:p>
          <a:p>
            <a:pPr>
              <a:buFont typeface="Franklin Gothic Book" panose="020B0503020102020204" pitchFamily="34" charset="0"/>
              <a:buNone/>
            </a:pPr>
            <a:endParaRPr lang="en-US" sz="1800" dirty="0"/>
          </a:p>
        </p:txBody>
      </p:sp>
      <p:pic>
        <p:nvPicPr>
          <p:cNvPr id="6" name="Content Placeholder 5" descr="A picture containing text&#10;&#10;Description automatically generated">
            <a:extLst>
              <a:ext uri="{FF2B5EF4-FFF2-40B4-BE49-F238E27FC236}">
                <a16:creationId xmlns:a16="http://schemas.microsoft.com/office/drawing/2014/main" id="{A9703809-B433-9E88-76C7-2520C92F4DA5}"/>
              </a:ext>
            </a:extLst>
          </p:cNvPr>
          <p:cNvPicPr>
            <a:picLocks noGrp="1" noChangeAspect="1"/>
          </p:cNvPicPr>
          <p:nvPr>
            <p:ph sz="half" idx="2"/>
          </p:nvPr>
        </p:nvPicPr>
        <p:blipFill>
          <a:blip r:embed="rId2"/>
          <a:stretch>
            <a:fillRect/>
          </a:stretch>
        </p:blipFill>
        <p:spPr>
          <a:xfrm>
            <a:off x="6411641" y="2462274"/>
            <a:ext cx="5105445" cy="3318539"/>
          </a:xfrm>
          <a:prstGeom prst="rect">
            <a:avLst/>
          </a:prstGeom>
        </p:spPr>
      </p:pic>
    </p:spTree>
    <p:extLst>
      <p:ext uri="{BB962C8B-B14F-4D97-AF65-F5344CB8AC3E}">
        <p14:creationId xmlns:p14="http://schemas.microsoft.com/office/powerpoint/2010/main" val="402034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90021-06D7-B1EC-E80B-1194BB1636B3}"/>
              </a:ext>
            </a:extLst>
          </p:cNvPr>
          <p:cNvSpPr>
            <a:spLocks noGrp="1"/>
          </p:cNvSpPr>
          <p:nvPr>
            <p:ph type="title"/>
          </p:nvPr>
        </p:nvSpPr>
        <p:spPr/>
        <p:txBody>
          <a:bodyPr/>
          <a:lstStyle/>
          <a:p>
            <a:r>
              <a:rPr lang="en-US" dirty="0"/>
              <a:t>Brussels Cathedral</a:t>
            </a:r>
          </a:p>
        </p:txBody>
      </p:sp>
      <p:sp>
        <p:nvSpPr>
          <p:cNvPr id="3" name="Content Placeholder 2">
            <a:extLst>
              <a:ext uri="{FF2B5EF4-FFF2-40B4-BE49-F238E27FC236}">
                <a16:creationId xmlns:a16="http://schemas.microsoft.com/office/drawing/2014/main" id="{9739BDCA-97DB-98A4-59A8-863B27C090F5}"/>
              </a:ext>
            </a:extLst>
          </p:cNvPr>
          <p:cNvSpPr>
            <a:spLocks noGrp="1"/>
          </p:cNvSpPr>
          <p:nvPr>
            <p:ph sz="half" idx="1"/>
          </p:nvPr>
        </p:nvSpPr>
        <p:spPr/>
        <p:txBody>
          <a:bodyPr/>
          <a:lstStyle/>
          <a:p>
            <a:pPr marL="0" indent="0">
              <a:buNone/>
            </a:pPr>
            <a:r>
              <a:rPr lang="en-GB" b="0" i="0" dirty="0">
                <a:solidFill>
                  <a:srgbClr val="555555"/>
                </a:solidFill>
                <a:effectLst/>
                <a:latin typeface="SourceSerifPro"/>
              </a:rPr>
              <a:t>I visited Brussels in August 2022 and found that many of the historical buildings had very interesting exteriors linking to grids. The gothic style and dark colours enforced this timeworn feeling. The layout of the buildings was very symmetric and complex looking at the structures of grids throughout. </a:t>
            </a:r>
            <a:endParaRPr lang="en-US" dirty="0"/>
          </a:p>
        </p:txBody>
      </p:sp>
      <p:sp>
        <p:nvSpPr>
          <p:cNvPr id="4" name="Content Placeholder 3">
            <a:extLst>
              <a:ext uri="{FF2B5EF4-FFF2-40B4-BE49-F238E27FC236}">
                <a16:creationId xmlns:a16="http://schemas.microsoft.com/office/drawing/2014/main" id="{47A1C13A-34C5-2526-BBFE-5F401CA815D8}"/>
              </a:ext>
            </a:extLst>
          </p:cNvPr>
          <p:cNvSpPr>
            <a:spLocks noGrp="1"/>
          </p:cNvSpPr>
          <p:nvPr>
            <p:ph sz="half" idx="2"/>
          </p:nvPr>
        </p:nvSpPr>
        <p:spPr/>
        <p:txBody>
          <a:bodyPr/>
          <a:lstStyle/>
          <a:p>
            <a:pPr marL="0" indent="0">
              <a:buNone/>
            </a:pPr>
            <a:r>
              <a:rPr lang="en-GB" b="0" i="0" dirty="0">
                <a:solidFill>
                  <a:srgbClr val="555555"/>
                </a:solidFill>
                <a:effectLst/>
                <a:latin typeface="SourceSerifPro"/>
              </a:rPr>
              <a:t>The cathedral had a smaller middle column with two larger columns surrounding the outside. Personally, I see the huge windows as spatial zones as they are different material compared to the building resources. Inside each column there are smaller modules which create a consistent, repeating space. </a:t>
            </a:r>
            <a:endParaRPr lang="en-US" dirty="0"/>
          </a:p>
        </p:txBody>
      </p:sp>
    </p:spTree>
    <p:extLst>
      <p:ext uri="{BB962C8B-B14F-4D97-AF65-F5344CB8AC3E}">
        <p14:creationId xmlns:p14="http://schemas.microsoft.com/office/powerpoint/2010/main" val="3254398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57500303-A207-4812-BEB9-51E132FEB7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27" name="Freeform 6">
              <a:extLst>
                <a:ext uri="{FF2B5EF4-FFF2-40B4-BE49-F238E27FC236}">
                  <a16:creationId xmlns:a16="http://schemas.microsoft.com/office/drawing/2014/main" id="{10118C91-C025-4776-BE95-E9926378E7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28" name="Freeform 6">
              <a:extLst>
                <a:ext uri="{FF2B5EF4-FFF2-40B4-BE49-F238E27FC236}">
                  <a16:creationId xmlns:a16="http://schemas.microsoft.com/office/drawing/2014/main" id="{339174D0-30E8-4BBF-BF81-5DDAC33C0C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30" name="Rectangle 29">
            <a:extLst>
              <a:ext uri="{FF2B5EF4-FFF2-40B4-BE49-F238E27FC236}">
                <a16:creationId xmlns:a16="http://schemas.microsoft.com/office/drawing/2014/main" id="{78511CAE-6AAD-4026-90B0-6917258C1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32DB16-D4EC-D286-FBF5-6205499F438C}"/>
              </a:ext>
            </a:extLst>
          </p:cNvPr>
          <p:cNvSpPr>
            <a:spLocks noGrp="1"/>
          </p:cNvSpPr>
          <p:nvPr>
            <p:ph type="title"/>
          </p:nvPr>
        </p:nvSpPr>
        <p:spPr>
          <a:xfrm>
            <a:off x="8154186" y="634028"/>
            <a:ext cx="3355942" cy="3732835"/>
          </a:xfrm>
        </p:spPr>
        <p:txBody>
          <a:bodyPr vert="horz" lIns="91440" tIns="45720" rIns="91440" bIns="45720" rtlCol="0" anchor="b">
            <a:normAutofit/>
          </a:bodyPr>
          <a:lstStyle/>
          <a:p>
            <a:pPr algn="ctr"/>
            <a:r>
              <a:rPr lang="en-US" sz="4700" cap="all" dirty="0"/>
              <a:t>Images of the cathedral</a:t>
            </a:r>
          </a:p>
        </p:txBody>
      </p:sp>
      <p:sp>
        <p:nvSpPr>
          <p:cNvPr id="32" name="Freeform 6">
            <a:extLst>
              <a:ext uri="{FF2B5EF4-FFF2-40B4-BE49-F238E27FC236}">
                <a16:creationId xmlns:a16="http://schemas.microsoft.com/office/drawing/2014/main" id="{7388763A-4025-4433-A72C-457FC3763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pic>
        <p:nvPicPr>
          <p:cNvPr id="6" name="Content Placeholder 5" descr="A picture containing outdoor, building, sky, church&#10;&#10;Description automatically generated">
            <a:extLst>
              <a:ext uri="{FF2B5EF4-FFF2-40B4-BE49-F238E27FC236}">
                <a16:creationId xmlns:a16="http://schemas.microsoft.com/office/drawing/2014/main" id="{ADFF20BB-5494-071F-B0C2-86AD10524961}"/>
              </a:ext>
            </a:extLst>
          </p:cNvPr>
          <p:cNvPicPr>
            <a:picLocks noGrp="1" noChangeAspect="1"/>
          </p:cNvPicPr>
          <p:nvPr>
            <p:ph sz="half" idx="1"/>
          </p:nvPr>
        </p:nvPicPr>
        <p:blipFill>
          <a:blip r:embed="rId2"/>
          <a:stretch>
            <a:fillRect/>
          </a:stretch>
        </p:blipFill>
        <p:spPr>
          <a:xfrm>
            <a:off x="1724911" y="1340840"/>
            <a:ext cx="2057400" cy="2743200"/>
          </a:xfrm>
          <a:prstGeom prst="rect">
            <a:avLst/>
          </a:prstGeom>
        </p:spPr>
      </p:pic>
      <p:sp>
        <p:nvSpPr>
          <p:cNvPr id="34" name="Freeform 6">
            <a:extLst>
              <a:ext uri="{FF2B5EF4-FFF2-40B4-BE49-F238E27FC236}">
                <a16:creationId xmlns:a16="http://schemas.microsoft.com/office/drawing/2014/main" id="{8A2DFE20-1EAE-45A9-AD16-D4DBD0ABB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94670"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pic>
        <p:nvPicPr>
          <p:cNvPr id="8" name="Content Placeholder 7" descr="A picture containing outdoor, sky, building, church&#10;&#10;Description automatically generated">
            <a:extLst>
              <a:ext uri="{FF2B5EF4-FFF2-40B4-BE49-F238E27FC236}">
                <a16:creationId xmlns:a16="http://schemas.microsoft.com/office/drawing/2014/main" id="{5B2A0BF2-829A-135C-91FA-902F60978742}"/>
              </a:ext>
            </a:extLst>
          </p:cNvPr>
          <p:cNvPicPr>
            <a:picLocks noGrp="1" noChangeAspect="1"/>
          </p:cNvPicPr>
          <p:nvPr>
            <p:ph sz="half" idx="2"/>
          </p:nvPr>
        </p:nvPicPr>
        <p:blipFill>
          <a:blip r:embed="rId3"/>
          <a:stretch>
            <a:fillRect/>
          </a:stretch>
        </p:blipFill>
        <p:spPr>
          <a:xfrm>
            <a:off x="4634956" y="2973151"/>
            <a:ext cx="2057400" cy="2743200"/>
          </a:xfrm>
          <a:prstGeom prst="rect">
            <a:avLst/>
          </a:prstGeom>
        </p:spPr>
      </p:pic>
    </p:spTree>
    <p:extLst>
      <p:ext uri="{BB962C8B-B14F-4D97-AF65-F5344CB8AC3E}">
        <p14:creationId xmlns:p14="http://schemas.microsoft.com/office/powerpoint/2010/main" val="984821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7ED94-8EB3-A619-42C6-C05D3D00A6BA}"/>
              </a:ext>
            </a:extLst>
          </p:cNvPr>
          <p:cNvSpPr>
            <a:spLocks noGrp="1"/>
          </p:cNvSpPr>
          <p:nvPr>
            <p:ph type="title"/>
          </p:nvPr>
        </p:nvSpPr>
        <p:spPr/>
        <p:txBody>
          <a:bodyPr/>
          <a:lstStyle/>
          <a:p>
            <a:r>
              <a:rPr lang="en-US" dirty="0"/>
              <a:t>Brussel’s Town Hall</a:t>
            </a:r>
          </a:p>
        </p:txBody>
      </p:sp>
      <p:sp>
        <p:nvSpPr>
          <p:cNvPr id="3" name="Content Placeholder 2">
            <a:extLst>
              <a:ext uri="{FF2B5EF4-FFF2-40B4-BE49-F238E27FC236}">
                <a16:creationId xmlns:a16="http://schemas.microsoft.com/office/drawing/2014/main" id="{4224E16F-B930-9A5B-DAC1-FACB100DB857}"/>
              </a:ext>
            </a:extLst>
          </p:cNvPr>
          <p:cNvSpPr>
            <a:spLocks noGrp="1"/>
          </p:cNvSpPr>
          <p:nvPr>
            <p:ph sz="half" idx="1"/>
          </p:nvPr>
        </p:nvSpPr>
        <p:spPr/>
        <p:txBody>
          <a:bodyPr/>
          <a:lstStyle/>
          <a:p>
            <a:pPr marL="0" indent="0">
              <a:buNone/>
            </a:pPr>
            <a:r>
              <a:rPr lang="en-GB" b="0" i="0" dirty="0">
                <a:solidFill>
                  <a:srgbClr val="555555"/>
                </a:solidFill>
                <a:effectLst/>
                <a:latin typeface="SourceSerifPro"/>
              </a:rPr>
              <a:t>I want to mention is the town hall. There is a 96-metre-tall tower in the centre which is the work of Jan Van Ruysbroek. This tower shows an asymmetrical point with columns running along the sides of the windows. It ensures the viewer is drawn towards the fact that the left and right side aren’t identical.</a:t>
            </a:r>
            <a:endParaRPr lang="en-US" dirty="0"/>
          </a:p>
        </p:txBody>
      </p:sp>
      <p:sp>
        <p:nvSpPr>
          <p:cNvPr id="4" name="Content Placeholder 3">
            <a:extLst>
              <a:ext uri="{FF2B5EF4-FFF2-40B4-BE49-F238E27FC236}">
                <a16:creationId xmlns:a16="http://schemas.microsoft.com/office/drawing/2014/main" id="{088C9387-D2E3-62BD-BFF7-2D165E84DBBA}"/>
              </a:ext>
            </a:extLst>
          </p:cNvPr>
          <p:cNvSpPr>
            <a:spLocks noGrp="1"/>
          </p:cNvSpPr>
          <p:nvPr>
            <p:ph sz="half" idx="2"/>
          </p:nvPr>
        </p:nvSpPr>
        <p:spPr/>
        <p:txBody>
          <a:bodyPr/>
          <a:lstStyle/>
          <a:p>
            <a:pPr marL="0" indent="0">
              <a:buNone/>
            </a:pPr>
            <a:r>
              <a:rPr lang="en-GB" b="0" i="0" dirty="0">
                <a:solidFill>
                  <a:srgbClr val="555555"/>
                </a:solidFill>
                <a:effectLst/>
                <a:latin typeface="SourceSerifPro"/>
              </a:rPr>
              <a:t>From a design point of view, this is an interesting error and brings many questions upon how this corruption occurred. It acts as a hoax as the frames on the walls we can see at first glance look extremely symmetrical and aligned; similar to how grids should be. Personally, I like knowing that information as it makes me see the building in an imperfect way compared to how others may view it.</a:t>
            </a:r>
            <a:endParaRPr lang="en-US" dirty="0"/>
          </a:p>
        </p:txBody>
      </p:sp>
    </p:spTree>
    <p:extLst>
      <p:ext uri="{BB962C8B-B14F-4D97-AF65-F5344CB8AC3E}">
        <p14:creationId xmlns:p14="http://schemas.microsoft.com/office/powerpoint/2010/main" val="2015682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49BC34D-9C23-4D6D-8213-1F471AF85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1" name="Freeform 6">
              <a:extLst>
                <a:ext uri="{FF2B5EF4-FFF2-40B4-BE49-F238E27FC236}">
                  <a16:creationId xmlns:a16="http://schemas.microsoft.com/office/drawing/2014/main" id="{FA0F5D6C-5025-4D7E-82DD-C2C6FDA1E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2" name="Freeform 6">
              <a:extLst>
                <a:ext uri="{FF2B5EF4-FFF2-40B4-BE49-F238E27FC236}">
                  <a16:creationId xmlns:a16="http://schemas.microsoft.com/office/drawing/2014/main" id="{E2AF2C17-4AB4-4402-B84B-129EF95D1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4" name="Rectangle 13">
            <a:extLst>
              <a:ext uri="{FF2B5EF4-FFF2-40B4-BE49-F238E27FC236}">
                <a16:creationId xmlns:a16="http://schemas.microsoft.com/office/drawing/2014/main" id="{1F9A0C1C-8ABC-401B-8FE9-AC9327C4C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924F6F-A88A-71EB-ADB0-1859FDD0888B}"/>
              </a:ext>
            </a:extLst>
          </p:cNvPr>
          <p:cNvSpPr>
            <a:spLocks noGrp="1"/>
          </p:cNvSpPr>
          <p:nvPr>
            <p:ph type="title"/>
          </p:nvPr>
        </p:nvSpPr>
        <p:spPr>
          <a:xfrm>
            <a:off x="8154186" y="634028"/>
            <a:ext cx="3355942" cy="3732835"/>
          </a:xfrm>
        </p:spPr>
        <p:txBody>
          <a:bodyPr vert="horz" lIns="91440" tIns="45720" rIns="91440" bIns="45720" rtlCol="0" anchor="b">
            <a:normAutofit/>
          </a:bodyPr>
          <a:lstStyle/>
          <a:p>
            <a:pPr algn="ctr"/>
            <a:r>
              <a:rPr lang="en-US" sz="6000" cap="all"/>
              <a:t>Image of the Town Hall</a:t>
            </a:r>
          </a:p>
        </p:txBody>
      </p:sp>
      <p:sp>
        <p:nvSpPr>
          <p:cNvPr id="16" name="Freeform 6">
            <a:extLst>
              <a:ext uri="{FF2B5EF4-FFF2-40B4-BE49-F238E27FC236}">
                <a16:creationId xmlns:a16="http://schemas.microsoft.com/office/drawing/2014/main" id="{BA5783C3-2F96-40A7-A24F-30CB07AA3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18" name="Freeform 6">
            <a:extLst>
              <a:ext uri="{FF2B5EF4-FFF2-40B4-BE49-F238E27FC236}">
                <a16:creationId xmlns:a16="http://schemas.microsoft.com/office/drawing/2014/main" id="{A9D08DBA-0326-4C4E-ACFB-576F3ABDD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94670"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pic>
        <p:nvPicPr>
          <p:cNvPr id="5" name="Content Placeholder 4" descr="A large building with a tall tower&#10;&#10;Description automatically generated with low confidence">
            <a:extLst>
              <a:ext uri="{FF2B5EF4-FFF2-40B4-BE49-F238E27FC236}">
                <a16:creationId xmlns:a16="http://schemas.microsoft.com/office/drawing/2014/main" id="{B749325B-5575-1943-36B4-C4142AAE0127}"/>
              </a:ext>
            </a:extLst>
          </p:cNvPr>
          <p:cNvPicPr>
            <a:picLocks noGrp="1" noChangeAspect="1"/>
          </p:cNvPicPr>
          <p:nvPr>
            <p:ph idx="1"/>
          </p:nvPr>
        </p:nvPicPr>
        <p:blipFill>
          <a:blip r:embed="rId2"/>
          <a:stretch>
            <a:fillRect/>
          </a:stretch>
        </p:blipFill>
        <p:spPr>
          <a:xfrm>
            <a:off x="1379023" y="1406388"/>
            <a:ext cx="5659222" cy="4244416"/>
          </a:xfrm>
          <a:prstGeom prst="rect">
            <a:avLst/>
          </a:prstGeom>
        </p:spPr>
      </p:pic>
    </p:spTree>
    <p:extLst>
      <p:ext uri="{BB962C8B-B14F-4D97-AF65-F5344CB8AC3E}">
        <p14:creationId xmlns:p14="http://schemas.microsoft.com/office/powerpoint/2010/main" val="709515332"/>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Crop</Template>
  <TotalTime>33</TotalTime>
  <Words>908</Words>
  <Application>Microsoft Macintosh PowerPoint</Application>
  <PresentationFormat>Widescreen</PresentationFormat>
  <Paragraphs>38</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Calibri</vt:lpstr>
      <vt:lpstr>Franklin Gothic Book</vt:lpstr>
      <vt:lpstr>SourceSerifPro</vt:lpstr>
      <vt:lpstr>Times</vt:lpstr>
      <vt:lpstr>Crop</vt:lpstr>
      <vt:lpstr>Grids and Frames</vt:lpstr>
      <vt:lpstr>What are Grids and Frames?</vt:lpstr>
      <vt:lpstr>Originating from Swiss Design Styles</vt:lpstr>
      <vt:lpstr>Components of Grids and Frames</vt:lpstr>
      <vt:lpstr>3-Dimensional Grids</vt:lpstr>
      <vt:lpstr>Brussels Cathedral</vt:lpstr>
      <vt:lpstr>Images of the cathedral</vt:lpstr>
      <vt:lpstr>Brussel’s Town Hall</vt:lpstr>
      <vt:lpstr>Image of the Town Hall</vt:lpstr>
      <vt:lpstr>Place de la Bourse</vt:lpstr>
      <vt:lpstr>Image of Place de la Bourse</vt:lpstr>
      <vt:lpstr>Saint-Emillion Village</vt:lpstr>
      <vt:lpstr>Images of Saint-Emillion</vt:lpstr>
      <vt:lpstr>Bibliography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Grids and Frames</dc:title>
  <dc:creator>Tanya Masgowan</dc:creator>
  <cp:lastModifiedBy>Tanya Masgowan</cp:lastModifiedBy>
  <cp:revision>2</cp:revision>
  <dcterms:created xsi:type="dcterms:W3CDTF">2022-10-05T14:03:31Z</dcterms:created>
  <dcterms:modified xsi:type="dcterms:W3CDTF">2022-10-07T10:24:33Z</dcterms:modified>
</cp:coreProperties>
</file>